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9" r:id="rId3"/>
    <p:sldId id="261" r:id="rId4"/>
    <p:sldId id="264" r:id="rId5"/>
    <p:sldId id="262" r:id="rId6"/>
    <p:sldId id="263" r:id="rId7"/>
    <p:sldId id="265" r:id="rId8"/>
    <p:sldId id="270" r:id="rId9"/>
    <p:sldId id="266" r:id="rId10"/>
    <p:sldId id="268" r:id="rId11"/>
    <p:sldId id="267" r:id="rId12"/>
    <p:sldId id="269" r:id="rId13"/>
    <p:sldId id="271" r:id="rId14"/>
    <p:sldId id="272" r:id="rId15"/>
    <p:sldId id="273" r:id="rId16"/>
    <p:sldId id="274" r:id="rId17"/>
    <p:sldId id="275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enad Martinec" initials="NM" lastIdx="1" clrIdx="0">
    <p:extLst>
      <p:ext uri="{19B8F6BF-5375-455C-9EA6-DF929625EA0E}">
        <p15:presenceInfo xmlns:p15="http://schemas.microsoft.com/office/powerpoint/2012/main" userId="S-1-5-21-4050229821-4083068239-1840304863-112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84" y="10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"/>
          <c:w val="0.80042723115095282"/>
          <c:h val="0.92774022689154956"/>
        </c:manualLayout>
      </c:layout>
      <c:pie3DChart>
        <c:varyColors val="1"/>
        <c:ser>
          <c:idx val="0"/>
          <c:order val="0"/>
          <c:explosion val="18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Lbls>
            <c:dLbl>
              <c:idx val="0"/>
              <c:layout/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1142196565659974"/>
                  <c:y val="0.19223376144580701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5.260924910088461E-2"/>
                  <c:y val="9.2384353645633757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pattFill prst="pct75">
                <a:fgClr>
                  <a:prstClr val="black">
                    <a:lumMod val="75000"/>
                    <a:lumOff val="25000"/>
                  </a:prstClr>
                </a:fgClr>
                <a:bgClr>
                  <a:prstClr val="black">
                    <a:lumMod val="65000"/>
                    <a:lumOff val="35000"/>
                  </a:prst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pattFill prst="pct75">
                    <a:fgClr>
                      <a:schemeClr val="dk1">
                        <a:lumMod val="75000"/>
                        <a:lumOff val="25000"/>
                      </a:schemeClr>
                    </a:fgClr>
                    <a:bgClr>
                      <a:schemeClr val="dk1">
                        <a:lumMod val="65000"/>
                        <a:lumOff val="35000"/>
                      </a:schemeClr>
                    </a:bgClr>
                  </a:pattFill>
                  <a:ln>
                    <a:noFill/>
                  </a:ln>
                </c15:spPr>
              </c:ext>
            </c:extLst>
          </c:dLbls>
          <c:cat>
            <c:strRef>
              <c:f>List2!$A$2:$A$5</c:f>
              <c:strCache>
                <c:ptCount val="4"/>
                <c:pt idx="0">
                  <c:v>HR</c:v>
                </c:pt>
                <c:pt idx="1">
                  <c:v>SLO</c:v>
                </c:pt>
                <c:pt idx="2">
                  <c:v>AUT</c:v>
                </c:pt>
                <c:pt idx="3">
                  <c:v>HUN</c:v>
                </c:pt>
              </c:strCache>
            </c:strRef>
          </c:cat>
          <c:val>
            <c:numRef>
              <c:f>List2!$B$2:$B$5</c:f>
              <c:numCache>
                <c:formatCode>General</c:formatCode>
                <c:ptCount val="4"/>
                <c:pt idx="0">
                  <c:v>66</c:v>
                </c:pt>
                <c:pt idx="1">
                  <c:v>27</c:v>
                </c:pt>
                <c:pt idx="2">
                  <c:v>9</c:v>
                </c:pt>
                <c:pt idx="3">
                  <c:v>2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r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r-HR" smtClean="0"/>
              <a:t>Uredite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2/17/2022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2/17/2022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2/17/2022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2/17/2022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2/17/2022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2/17/2022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2/17/2022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2/17/2022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2486152"/>
          </a:xfrm>
        </p:spPr>
        <p:txBody>
          <a:bodyPr>
            <a:noAutofit/>
          </a:bodyPr>
          <a:lstStyle/>
          <a:p>
            <a:pPr algn="ctr"/>
            <a:r>
              <a:rPr lang="hr-H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hr-H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r-HR" sz="4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IZAZOVI U PROIZVODNJI BUČINOG ULJA</a:t>
            </a:r>
            <a:br>
              <a:rPr lang="hr-HR" sz="4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r-HR" sz="35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hr-HR" sz="35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r-HR" sz="3500" b="1" i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Safety</a:t>
            </a:r>
            <a:r>
              <a:rPr lang="hr-HR" sz="35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vs </a:t>
            </a:r>
            <a:r>
              <a:rPr lang="hr-HR" sz="3500" b="1" i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Quality</a:t>
            </a:r>
            <a:endParaRPr lang="en-US" sz="3500" b="1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96596" y="5089346"/>
            <a:ext cx="8610600" cy="914400"/>
          </a:xfrm>
        </p:spPr>
        <p:txBody>
          <a:bodyPr>
            <a:normAutofit fontScale="40000" lnSpcReduction="20000"/>
          </a:bodyPr>
          <a:lstStyle/>
          <a:p>
            <a:endParaRPr lang="hr-HR" sz="2000" dirty="0">
              <a:solidFill>
                <a:srgbClr val="00B0F0"/>
              </a:solidFill>
            </a:endParaRPr>
          </a:p>
          <a:p>
            <a:r>
              <a:rPr lang="hr-HR" sz="4500" b="1" dirty="0" smtClean="0">
                <a:solidFill>
                  <a:schemeClr val="accent2">
                    <a:lumMod val="50000"/>
                  </a:schemeClr>
                </a:solidFill>
              </a:rPr>
              <a:t>Melita </a:t>
            </a:r>
            <a:r>
              <a:rPr lang="hr-HR" sz="4500" b="1" dirty="0" err="1">
                <a:solidFill>
                  <a:schemeClr val="accent2">
                    <a:lumMod val="50000"/>
                  </a:schemeClr>
                </a:solidFill>
              </a:rPr>
              <a:t>Makovec</a:t>
            </a:r>
            <a:r>
              <a:rPr lang="hr-HR" sz="4500" b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hr-HR" sz="4500" b="1" i="1" dirty="0" err="1" smtClean="0">
                <a:solidFill>
                  <a:schemeClr val="accent2">
                    <a:lumMod val="50000"/>
                  </a:schemeClr>
                </a:solidFill>
              </a:rPr>
              <a:t>mag.ing.mol.bioteh</a:t>
            </a:r>
            <a:r>
              <a:rPr lang="hr-HR" sz="4500" b="1" i="1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r>
              <a:rPr lang="hr-HR" sz="4500" b="1" i="1" dirty="0" smtClean="0">
                <a:solidFill>
                  <a:schemeClr val="accent2">
                    <a:lumMod val="50000"/>
                  </a:schemeClr>
                </a:solidFill>
              </a:rPr>
              <a:t>Voditeljica </a:t>
            </a:r>
            <a:r>
              <a:rPr lang="hr-HR" sz="4500" b="1" i="1" dirty="0">
                <a:solidFill>
                  <a:schemeClr val="accent2">
                    <a:lumMod val="50000"/>
                  </a:schemeClr>
                </a:solidFill>
              </a:rPr>
              <a:t>laboratorija za kemiju hrane i POU</a:t>
            </a:r>
            <a:endParaRPr lang="en-US" sz="45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8300" y="762000"/>
            <a:ext cx="2933699" cy="5333999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96" y="364828"/>
            <a:ext cx="1286395" cy="1286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604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35352" y="1128408"/>
            <a:ext cx="3137981" cy="4601183"/>
          </a:xfrm>
        </p:spPr>
        <p:txBody>
          <a:bodyPr>
            <a:normAutofit/>
          </a:bodyPr>
          <a:lstStyle/>
          <a:p>
            <a:r>
              <a:rPr lang="hr-HR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KONCENTRIRANJE 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150" y="1113136"/>
            <a:ext cx="3475038" cy="4631729"/>
          </a:xfrm>
        </p:spPr>
      </p:pic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438" y="1113137"/>
            <a:ext cx="3475037" cy="4631727"/>
          </a:xfr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919" y="383992"/>
            <a:ext cx="1292464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33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PROČIŠĆAVANJE EKSTRAKTA ADSORPCIJSKOM KOLONSKOM KROMATOGRAFIJOM</a:t>
            </a:r>
            <a:br>
              <a:rPr lang="hr-HR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2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150" y="1112308"/>
            <a:ext cx="3475038" cy="4633384"/>
          </a:xfr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919" y="359608"/>
            <a:ext cx="1292464" cy="1286367"/>
          </a:xfrm>
          <a:prstGeom prst="rect">
            <a:avLst/>
          </a:prstGeom>
        </p:spPr>
      </p:pic>
      <p:pic>
        <p:nvPicPr>
          <p:cNvPr id="9" name="Rezervirano mjesto sadržaja 8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136" y="1112308"/>
            <a:ext cx="2743200" cy="4633384"/>
          </a:xfrm>
        </p:spPr>
      </p:pic>
    </p:spTree>
    <p:extLst>
      <p:ext uri="{BB962C8B-B14F-4D97-AF65-F5344CB8AC3E}">
        <p14:creationId xmlns:p14="http://schemas.microsoft.com/office/powerpoint/2010/main" val="701078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GC-MS/MS</a:t>
            </a:r>
            <a:endParaRPr lang="en-US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Rezervirano mjesto sadržaja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9418" y="3304903"/>
            <a:ext cx="2546831" cy="2771926"/>
          </a:xfrm>
        </p:spPr>
      </p:pic>
      <p:pic>
        <p:nvPicPr>
          <p:cNvPr id="7" name="Rezervirano mjesto sadržaja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9418" y="836023"/>
            <a:ext cx="2546831" cy="2184098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919" y="359608"/>
            <a:ext cx="1292464" cy="1286367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590" y="3956268"/>
            <a:ext cx="4603220" cy="2120561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589" y="836023"/>
            <a:ext cx="4603221" cy="289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705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776652" y="4813337"/>
            <a:ext cx="5934891" cy="826388"/>
          </a:xfrm>
        </p:spPr>
        <p:txBody>
          <a:bodyPr>
            <a:normAutofit/>
          </a:bodyPr>
          <a:lstStyle/>
          <a:p>
            <a:r>
              <a:rPr lang="hr-HR" sz="2000" dirty="0" smtClean="0">
                <a:solidFill>
                  <a:schemeClr val="accent2">
                    <a:lumMod val="50000"/>
                  </a:schemeClr>
                </a:solidFill>
              </a:rPr>
              <a:t>Zastupljenost </a:t>
            </a:r>
            <a:r>
              <a:rPr lang="hr-HR" sz="2000" dirty="0" err="1" smtClean="0">
                <a:solidFill>
                  <a:schemeClr val="accent2">
                    <a:lumMod val="50000"/>
                  </a:schemeClr>
                </a:solidFill>
              </a:rPr>
              <a:t>bučinih</a:t>
            </a:r>
            <a:r>
              <a:rPr lang="hr-HR" sz="2000" dirty="0" smtClean="0">
                <a:solidFill>
                  <a:schemeClr val="accent2">
                    <a:lumMod val="50000"/>
                  </a:schemeClr>
                </a:solidFill>
              </a:rPr>
              <a:t> ulja </a:t>
            </a:r>
            <a:r>
              <a:rPr lang="hr-HR" sz="2000" dirty="0" smtClean="0">
                <a:solidFill>
                  <a:schemeClr val="accent2">
                    <a:lumMod val="50000"/>
                  </a:schemeClr>
                </a:solidFill>
              </a:rPr>
              <a:t>prema zemlji podrijetla</a:t>
            </a:r>
            <a:endParaRPr lang="en-US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graphicFrame>
        <p:nvGraphicFramePr>
          <p:cNvPr id="3" name="Grafikon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5701199"/>
              </p:ext>
            </p:extLst>
          </p:nvPr>
        </p:nvGraphicFramePr>
        <p:xfrm>
          <a:off x="5037909" y="937098"/>
          <a:ext cx="4550230" cy="38666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107" y="290810"/>
            <a:ext cx="1298561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75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34176" y="2958706"/>
            <a:ext cx="2947482" cy="531968"/>
          </a:xfrm>
        </p:spPr>
        <p:txBody>
          <a:bodyPr>
            <a:noAutofit/>
          </a:bodyPr>
          <a:lstStyle/>
          <a:p>
            <a:r>
              <a:rPr lang="hr-HR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REZULTATI</a:t>
            </a:r>
            <a:endParaRPr lang="en-US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" name="Tablic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5842970"/>
              </p:ext>
            </p:extLst>
          </p:nvPr>
        </p:nvGraphicFramePr>
        <p:xfrm>
          <a:off x="4436225" y="564956"/>
          <a:ext cx="6742714" cy="5319469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745823"/>
                <a:gridCol w="1098054"/>
                <a:gridCol w="1445375"/>
                <a:gridCol w="1428058"/>
                <a:gridCol w="1025404"/>
              </a:tblGrid>
              <a:tr h="4871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PAH</a:t>
                      </a:r>
                      <a:endParaRPr lang="en-US" sz="11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 (µg/kg)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err="1">
                          <a:effectLst/>
                        </a:rPr>
                        <a:t>Hrvatska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Slovenija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Austrija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err="1">
                          <a:effectLst/>
                        </a:rPr>
                        <a:t>Mađarska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212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 err="1">
                          <a:effectLst/>
                        </a:rPr>
                        <a:t>Naftalen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1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22,1</a:t>
                      </a:r>
                      <a:endParaRPr lang="en-US" sz="11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1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23,0</a:t>
                      </a:r>
                      <a:endParaRPr lang="en-US" sz="11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1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28,2</a:t>
                      </a:r>
                      <a:endParaRPr lang="en-US" sz="11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1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0,5</a:t>
                      </a:r>
                      <a:endParaRPr lang="en-US" sz="11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2260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 err="1">
                          <a:effectLst/>
                        </a:rPr>
                        <a:t>Acenaftilen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2</a:t>
                      </a:r>
                      <a:r>
                        <a:rPr lang="hr-HR" sz="11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,2</a:t>
                      </a:r>
                      <a:endParaRPr lang="en-US" sz="11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1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1,7</a:t>
                      </a:r>
                      <a:endParaRPr lang="en-US" sz="11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1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0,6</a:t>
                      </a:r>
                      <a:endParaRPr lang="en-US" sz="11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1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0,2</a:t>
                      </a:r>
                      <a:endParaRPr lang="en-US" sz="11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2875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 err="1">
                          <a:effectLst/>
                        </a:rPr>
                        <a:t>Acenaften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1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1,4</a:t>
                      </a:r>
                      <a:endParaRPr lang="en-US" sz="11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1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1,7</a:t>
                      </a:r>
                      <a:endParaRPr lang="en-US" sz="11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1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1,0</a:t>
                      </a:r>
                      <a:endParaRPr lang="en-US" sz="11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1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0,2</a:t>
                      </a:r>
                      <a:endParaRPr lang="en-US" sz="11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2976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 err="1">
                          <a:effectLst/>
                        </a:rPr>
                        <a:t>Fluoren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1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4,0</a:t>
                      </a:r>
                      <a:endParaRPr lang="en-US" sz="11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1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5,8</a:t>
                      </a:r>
                      <a:endParaRPr lang="en-US" sz="11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1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1,7</a:t>
                      </a:r>
                      <a:endParaRPr lang="en-US" sz="11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1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0,7</a:t>
                      </a:r>
                      <a:endParaRPr lang="en-US" sz="11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2791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 err="1">
                          <a:effectLst/>
                        </a:rPr>
                        <a:t>Fenantren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1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2,6</a:t>
                      </a:r>
                      <a:endParaRPr lang="en-US" sz="11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1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3,0</a:t>
                      </a:r>
                      <a:endParaRPr lang="en-US" sz="11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1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1,6</a:t>
                      </a:r>
                      <a:endParaRPr lang="en-US" sz="11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1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0,5</a:t>
                      </a:r>
                      <a:endParaRPr lang="en-US" sz="11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2875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 err="1">
                          <a:effectLst/>
                        </a:rPr>
                        <a:t>Antracen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1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3,0</a:t>
                      </a:r>
                      <a:endParaRPr lang="en-US" sz="11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1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3,6</a:t>
                      </a:r>
                      <a:endParaRPr lang="en-US" sz="11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1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3,9</a:t>
                      </a:r>
                      <a:endParaRPr lang="en-US" sz="11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100" b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</a:t>
                      </a:r>
                      <a:r>
                        <a:rPr lang="hr-HR" sz="1100" b="1" baseline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LOQ</a:t>
                      </a:r>
                      <a:endParaRPr lang="en-US" sz="11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2791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 err="1">
                          <a:effectLst/>
                        </a:rPr>
                        <a:t>Fluoranten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1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1,9</a:t>
                      </a:r>
                      <a:endParaRPr lang="en-US" sz="11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1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2,6</a:t>
                      </a:r>
                      <a:endParaRPr lang="en-US" sz="11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1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1,1</a:t>
                      </a:r>
                      <a:endParaRPr lang="en-US" sz="11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0,</a:t>
                      </a:r>
                      <a:r>
                        <a:rPr lang="hr-HR" sz="11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3</a:t>
                      </a:r>
                      <a:endParaRPr lang="en-US" sz="11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2875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 err="1">
                          <a:effectLst/>
                        </a:rPr>
                        <a:t>Piren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1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1,6</a:t>
                      </a:r>
                      <a:endParaRPr lang="en-US" sz="11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1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2,2</a:t>
                      </a:r>
                      <a:endParaRPr lang="en-US" sz="11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1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0,3</a:t>
                      </a:r>
                      <a:endParaRPr lang="en-US" sz="11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1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0,3</a:t>
                      </a:r>
                      <a:endParaRPr lang="en-US" sz="11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2875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Benzo(a)</a:t>
                      </a:r>
                      <a:r>
                        <a:rPr lang="en-GB" sz="1000" dirty="0" err="1">
                          <a:effectLst/>
                        </a:rPr>
                        <a:t>antracen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0,</a:t>
                      </a:r>
                      <a:r>
                        <a:rPr lang="hr-HR" sz="11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1</a:t>
                      </a:r>
                      <a:endParaRPr lang="en-US" sz="11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1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0,2</a:t>
                      </a:r>
                      <a:endParaRPr lang="en-US" sz="11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1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 LOQ</a:t>
                      </a:r>
                      <a:endParaRPr lang="en-US" sz="11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&lt; LOQ</a:t>
                      </a:r>
                      <a:endParaRPr lang="en-US" sz="11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2791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 err="1">
                          <a:effectLst/>
                        </a:rPr>
                        <a:t>Krizen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1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0,2</a:t>
                      </a:r>
                      <a:endParaRPr lang="en-US" sz="11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1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0,3</a:t>
                      </a:r>
                      <a:endParaRPr lang="en-US" sz="11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1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 LOQ</a:t>
                      </a:r>
                      <a:endParaRPr lang="en-US" sz="11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&lt; LOQ</a:t>
                      </a:r>
                      <a:endParaRPr lang="en-US" sz="11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2875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Benzo(b)</a:t>
                      </a:r>
                      <a:r>
                        <a:rPr lang="en-GB" sz="1000" dirty="0" err="1">
                          <a:effectLst/>
                        </a:rPr>
                        <a:t>fluoranten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1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</a:t>
                      </a:r>
                      <a:r>
                        <a:rPr lang="hr-HR" sz="1100" b="1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LOQ</a:t>
                      </a:r>
                      <a:endParaRPr lang="en-US" sz="11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1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 LOQ</a:t>
                      </a:r>
                      <a:endParaRPr lang="en-US" sz="11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1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0,2</a:t>
                      </a:r>
                      <a:endParaRPr lang="en-US" sz="11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&lt; LOQ</a:t>
                      </a:r>
                      <a:endParaRPr lang="en-US" sz="11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2791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Benzo(k)</a:t>
                      </a:r>
                      <a:r>
                        <a:rPr lang="en-GB" sz="1000" dirty="0" err="1">
                          <a:effectLst/>
                        </a:rPr>
                        <a:t>fluoranten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&lt; LOQ</a:t>
                      </a:r>
                      <a:endParaRPr lang="en-US" sz="11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1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</a:t>
                      </a:r>
                      <a:r>
                        <a:rPr lang="hr-HR" sz="1100" b="1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LOQ</a:t>
                      </a:r>
                      <a:endParaRPr lang="en-US" sz="11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1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 LOQ</a:t>
                      </a:r>
                      <a:endParaRPr lang="en-US" sz="11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&lt; LOQ</a:t>
                      </a:r>
                      <a:endParaRPr lang="en-US" sz="11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2875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Benzo(a)</a:t>
                      </a:r>
                      <a:r>
                        <a:rPr lang="en-GB" sz="1000" dirty="0" err="1">
                          <a:effectLst/>
                        </a:rPr>
                        <a:t>piren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1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</a:t>
                      </a:r>
                      <a:r>
                        <a:rPr lang="hr-HR" sz="1100" b="1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LOQ</a:t>
                      </a:r>
                      <a:endParaRPr lang="en-US" sz="11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1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0,1</a:t>
                      </a:r>
                      <a:endParaRPr lang="en-US" sz="11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1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 LOQ</a:t>
                      </a:r>
                      <a:endParaRPr lang="en-US" sz="11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&lt; LOQ</a:t>
                      </a:r>
                      <a:endParaRPr lang="en-US" sz="11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2791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 err="1">
                          <a:effectLst/>
                        </a:rPr>
                        <a:t>Indeno</a:t>
                      </a:r>
                      <a:r>
                        <a:rPr lang="en-GB" sz="1000" dirty="0">
                          <a:effectLst/>
                        </a:rPr>
                        <a:t>(1,2,3-c,d)</a:t>
                      </a:r>
                      <a:r>
                        <a:rPr lang="en-GB" sz="1000" dirty="0" err="1">
                          <a:effectLst/>
                        </a:rPr>
                        <a:t>piren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1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0,1</a:t>
                      </a:r>
                      <a:endParaRPr lang="en-US" sz="11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1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0,1</a:t>
                      </a:r>
                      <a:endParaRPr lang="en-US" sz="11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1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</a:t>
                      </a:r>
                      <a:r>
                        <a:rPr lang="hr-HR" sz="1100" b="1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LOQ</a:t>
                      </a:r>
                      <a:endParaRPr lang="en-US" sz="11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&lt; LOQ</a:t>
                      </a:r>
                      <a:endParaRPr lang="en-US" sz="11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2875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 err="1">
                          <a:effectLst/>
                        </a:rPr>
                        <a:t>Dibenzo</a:t>
                      </a:r>
                      <a:r>
                        <a:rPr lang="en-GB" sz="1000" dirty="0">
                          <a:effectLst/>
                        </a:rPr>
                        <a:t>(</a:t>
                      </a:r>
                      <a:r>
                        <a:rPr lang="en-GB" sz="1000" dirty="0" err="1">
                          <a:effectLst/>
                        </a:rPr>
                        <a:t>a,h</a:t>
                      </a:r>
                      <a:r>
                        <a:rPr lang="en-GB" sz="1000" dirty="0">
                          <a:effectLst/>
                        </a:rPr>
                        <a:t>)</a:t>
                      </a:r>
                      <a:r>
                        <a:rPr lang="en-GB" sz="1000" dirty="0" err="1">
                          <a:effectLst/>
                        </a:rPr>
                        <a:t>antracen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1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</a:t>
                      </a:r>
                      <a:r>
                        <a:rPr lang="hr-HR" sz="1100" b="1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LOQ</a:t>
                      </a:r>
                      <a:endParaRPr lang="en-US" sz="11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1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0,1</a:t>
                      </a:r>
                      <a:endParaRPr lang="en-US" sz="11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1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 LOQ</a:t>
                      </a:r>
                      <a:endParaRPr lang="en-US" sz="11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&lt; </a:t>
                      </a:r>
                      <a:r>
                        <a:rPr lang="en-GB" sz="11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LOQ</a:t>
                      </a:r>
                      <a:endParaRPr lang="hr-HR" sz="1100" b="1" dirty="0" smtClean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 marL="68580" marR="68580" marT="0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655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Benzo(</a:t>
                      </a:r>
                      <a:r>
                        <a:rPr lang="en-GB" sz="1000" dirty="0" err="1">
                          <a:effectLst/>
                        </a:rPr>
                        <a:t>g,h,i</a:t>
                      </a:r>
                      <a:r>
                        <a:rPr lang="en-GB" sz="1000" dirty="0">
                          <a:effectLst/>
                        </a:rPr>
                        <a:t>)</a:t>
                      </a:r>
                      <a:r>
                        <a:rPr lang="en-GB" sz="1000" dirty="0" err="1">
                          <a:effectLst/>
                        </a:rPr>
                        <a:t>perilen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1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</a:t>
                      </a:r>
                      <a:r>
                        <a:rPr lang="hr-HR" sz="1100" b="1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LOQ</a:t>
                      </a:r>
                      <a:endParaRPr lang="en-US" sz="11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1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 LOQ</a:t>
                      </a:r>
                      <a:endParaRPr lang="en-US" sz="11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1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 LOQ</a:t>
                      </a:r>
                      <a:endParaRPr lang="en-US" sz="11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&lt; </a:t>
                      </a:r>
                      <a:r>
                        <a:rPr lang="en-GB" sz="11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LOQ</a:t>
                      </a:r>
                      <a:endParaRPr lang="hr-HR" sz="1100" b="1" dirty="0" smtClean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1399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SUMA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1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38,6</a:t>
                      </a:r>
                      <a:endParaRPr lang="en-US" sz="11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1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44,3</a:t>
                      </a:r>
                      <a:endParaRPr lang="en-US" sz="11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1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38,8</a:t>
                      </a:r>
                      <a:endParaRPr lang="en-US" sz="11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1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2,1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  <a:alpha val="4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SUMA 4 PAH spoja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1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0,4</a:t>
                      </a:r>
                      <a:endParaRPr lang="en-US" sz="11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1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0,5</a:t>
                      </a:r>
                      <a:endParaRPr lang="en-US" sz="11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1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0,2</a:t>
                      </a:r>
                      <a:endParaRPr lang="en-US" sz="11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&lt; LOQ</a:t>
                      </a:r>
                      <a:endParaRPr lang="hr-HR" sz="1100" b="1" dirty="0" smtClean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  <a:alpha val="4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Pravokutnik 7"/>
          <p:cNvSpPr/>
          <p:nvPr/>
        </p:nvSpPr>
        <p:spPr>
          <a:xfrm>
            <a:off x="4532811" y="6061166"/>
            <a:ext cx="53881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&lt; </a:t>
            </a:r>
            <a:r>
              <a:rPr lang="en-GB" sz="1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LOQ – lower than quantification limit</a:t>
            </a:r>
            <a:endParaRPr lang="en-US" sz="1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9" name="Lijeva vitičasta zagrada 8"/>
          <p:cNvSpPr/>
          <p:nvPr/>
        </p:nvSpPr>
        <p:spPr>
          <a:xfrm>
            <a:off x="4058009" y="1103307"/>
            <a:ext cx="212000" cy="277266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ijeva vitičasta zagrada 9"/>
          <p:cNvSpPr/>
          <p:nvPr/>
        </p:nvSpPr>
        <p:spPr>
          <a:xfrm>
            <a:off x="4051226" y="3944433"/>
            <a:ext cx="212000" cy="1571047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kstniOkvir 10"/>
          <p:cNvSpPr txBox="1"/>
          <p:nvPr/>
        </p:nvSpPr>
        <p:spPr>
          <a:xfrm rot="16200000">
            <a:off x="3141332" y="2208193"/>
            <a:ext cx="15348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 smtClean="0">
                <a:solidFill>
                  <a:schemeClr val="accent4">
                    <a:lumMod val="50000"/>
                  </a:schemeClr>
                </a:solidFill>
              </a:rPr>
              <a:t>„niži” PAH-ovi</a:t>
            </a:r>
            <a:endParaRPr lang="en-US" sz="1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2" name="TekstniOkvir 11"/>
          <p:cNvSpPr txBox="1"/>
          <p:nvPr/>
        </p:nvSpPr>
        <p:spPr>
          <a:xfrm rot="16200000">
            <a:off x="3273699" y="4619063"/>
            <a:ext cx="11947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 smtClean="0">
                <a:solidFill>
                  <a:schemeClr val="accent4">
                    <a:lumMod val="50000"/>
                  </a:schemeClr>
                </a:solidFill>
              </a:rPr>
              <a:t>„viši” PAH-ovi</a:t>
            </a:r>
            <a:endParaRPr lang="en-US" sz="1400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14" name="Ravni poveznik 13"/>
          <p:cNvCxnSpPr/>
          <p:nvPr/>
        </p:nvCxnSpPr>
        <p:spPr>
          <a:xfrm>
            <a:off x="5365969" y="5296930"/>
            <a:ext cx="583749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ipsa 24"/>
          <p:cNvSpPr/>
          <p:nvPr/>
        </p:nvSpPr>
        <p:spPr>
          <a:xfrm>
            <a:off x="4249810" y="1103307"/>
            <a:ext cx="1082074" cy="313039"/>
          </a:xfrm>
          <a:prstGeom prst="ellipse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ravokutnik 27"/>
          <p:cNvSpPr/>
          <p:nvPr/>
        </p:nvSpPr>
        <p:spPr>
          <a:xfrm>
            <a:off x="4315792" y="4454434"/>
            <a:ext cx="6983580" cy="3185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Pravokutnik 28"/>
          <p:cNvSpPr/>
          <p:nvPr/>
        </p:nvSpPr>
        <p:spPr>
          <a:xfrm>
            <a:off x="4331092" y="5674655"/>
            <a:ext cx="6968279" cy="2849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356" y="293383"/>
            <a:ext cx="1298561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887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8" grpId="0" animBg="1"/>
      <p:bldP spid="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2628026"/>
            <a:ext cx="3187086" cy="796402"/>
          </a:xfrm>
        </p:spPr>
        <p:txBody>
          <a:bodyPr>
            <a:noAutofit/>
          </a:bodyPr>
          <a:lstStyle/>
          <a:p>
            <a:pPr algn="ctr"/>
            <a:r>
              <a:rPr lang="hr-HR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UREDBA (EZ) 835/2011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r-HR" dirty="0" smtClean="0"/>
              <a:t>Zdravstveno ispravna ulja.</a:t>
            </a:r>
            <a:endParaRPr lang="hr-HR" dirty="0"/>
          </a:p>
          <a:p>
            <a:pPr marL="0" indent="0">
              <a:buNone/>
            </a:pPr>
            <a:endParaRPr lang="hr-HR" dirty="0" smtClean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 smtClean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 smtClean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 smtClean="0"/>
          </a:p>
          <a:p>
            <a:pPr marL="0" indent="0">
              <a:buNone/>
            </a:pPr>
            <a:endParaRPr lang="hr-HR" dirty="0" smtClean="0"/>
          </a:p>
          <a:p>
            <a:pPr marL="0" indent="0">
              <a:buNone/>
            </a:pPr>
            <a:r>
              <a:rPr lang="hr-HR" dirty="0" smtClean="0"/>
              <a:t>.</a:t>
            </a:r>
            <a:endParaRPr lang="en-US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1716" y="1661273"/>
            <a:ext cx="6058752" cy="3158286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225" y="374906"/>
            <a:ext cx="1298561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268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838" y="1665896"/>
            <a:ext cx="5755694" cy="4591098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665" y="1480805"/>
            <a:ext cx="5996500" cy="4393310"/>
          </a:xfrm>
          <a:prstGeom prst="rect">
            <a:avLst/>
          </a:prstGeom>
        </p:spPr>
      </p:pic>
      <p:sp>
        <p:nvSpPr>
          <p:cNvPr id="4" name="Pravokutnik 3"/>
          <p:cNvSpPr/>
          <p:nvPr/>
        </p:nvSpPr>
        <p:spPr>
          <a:xfrm>
            <a:off x="5710602" y="4271554"/>
            <a:ext cx="5744563" cy="123789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ravokutnik 4"/>
          <p:cNvSpPr/>
          <p:nvPr/>
        </p:nvSpPr>
        <p:spPr>
          <a:xfrm>
            <a:off x="270143" y="4506686"/>
            <a:ext cx="5224764" cy="13674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kstniOkvir 5"/>
          <p:cNvSpPr txBox="1"/>
          <p:nvPr/>
        </p:nvSpPr>
        <p:spPr>
          <a:xfrm>
            <a:off x="7889171" y="5724915"/>
            <a:ext cx="2991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Rezultati 2015/2016 godina</a:t>
            </a:r>
            <a:endParaRPr lang="en-US" dirty="0"/>
          </a:p>
        </p:txBody>
      </p:sp>
      <p:sp>
        <p:nvSpPr>
          <p:cNvPr id="8" name="TekstniOkvir 7"/>
          <p:cNvSpPr txBox="1"/>
          <p:nvPr/>
        </p:nvSpPr>
        <p:spPr>
          <a:xfrm>
            <a:off x="1920239" y="6256994"/>
            <a:ext cx="2886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Rezultati 2019. i 2021.</a:t>
            </a:r>
            <a:endParaRPr lang="en-US" dirty="0"/>
          </a:p>
        </p:txBody>
      </p:sp>
      <p:sp>
        <p:nvSpPr>
          <p:cNvPr id="9" name="TekstniOkvir 8"/>
          <p:cNvSpPr txBox="1"/>
          <p:nvPr/>
        </p:nvSpPr>
        <p:spPr>
          <a:xfrm>
            <a:off x="713081" y="1095892"/>
            <a:ext cx="507718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ZAKLJUČAK</a:t>
            </a:r>
            <a:endParaRPr lang="en-US" sz="3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143" y="451432"/>
            <a:ext cx="1298561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820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8300" y="762000"/>
            <a:ext cx="2933699" cy="5333999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96" y="364828"/>
            <a:ext cx="1286395" cy="1286395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0568" y="1067271"/>
            <a:ext cx="5194265" cy="475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75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4399" y="1709983"/>
            <a:ext cx="7683501" cy="4119317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816" y="601416"/>
            <a:ext cx="1286367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967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56419" y="1955380"/>
            <a:ext cx="3474720" cy="635000"/>
          </a:xfrm>
        </p:spPr>
        <p:txBody>
          <a:bodyPr>
            <a:normAutofit/>
          </a:bodyPr>
          <a:lstStyle/>
          <a:p>
            <a:r>
              <a:rPr lang="hr-HR" sz="25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Kvaliteta </a:t>
            </a:r>
            <a:r>
              <a:rPr lang="hr-HR" sz="2500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hr-HR" sz="2500" i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Quality</a:t>
            </a:r>
            <a:r>
              <a:rPr lang="hr-HR" sz="2500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2500" i="1" dirty="0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3784058" y="774701"/>
            <a:ext cx="7633242" cy="5549900"/>
          </a:xfrm>
        </p:spPr>
        <p:txBody>
          <a:bodyPr>
            <a:normAutofit fontScale="25000" lnSpcReduction="20000"/>
          </a:bodyPr>
          <a:lstStyle/>
          <a:p>
            <a:r>
              <a:rPr lang="hr-HR" sz="7200" dirty="0" smtClean="0">
                <a:solidFill>
                  <a:schemeClr val="accent6">
                    <a:lumMod val="50000"/>
                  </a:schemeClr>
                </a:solidFill>
              </a:rPr>
              <a:t>Boja, miris, okus</a:t>
            </a:r>
          </a:p>
          <a:p>
            <a:r>
              <a:rPr lang="hr-HR" sz="7200" dirty="0" err="1" smtClean="0">
                <a:solidFill>
                  <a:schemeClr val="accent6">
                    <a:lumMod val="50000"/>
                  </a:schemeClr>
                </a:solidFill>
              </a:rPr>
              <a:t>Peroksidni</a:t>
            </a:r>
            <a:r>
              <a:rPr lang="hr-HR" sz="7200" dirty="0" smtClean="0">
                <a:solidFill>
                  <a:schemeClr val="accent6">
                    <a:lumMod val="50000"/>
                  </a:schemeClr>
                </a:solidFill>
              </a:rPr>
              <a:t> broj</a:t>
            </a:r>
          </a:p>
          <a:p>
            <a:r>
              <a:rPr lang="hr-HR" sz="7200" dirty="0" smtClean="0">
                <a:solidFill>
                  <a:schemeClr val="accent6">
                    <a:lumMod val="50000"/>
                  </a:schemeClr>
                </a:solidFill>
              </a:rPr>
              <a:t>Udio SMK (kao </a:t>
            </a:r>
            <a:r>
              <a:rPr lang="hr-HR" sz="7200" dirty="0" err="1" smtClean="0">
                <a:solidFill>
                  <a:schemeClr val="accent6">
                    <a:lumMod val="50000"/>
                  </a:schemeClr>
                </a:solidFill>
              </a:rPr>
              <a:t>oleinska</a:t>
            </a:r>
            <a:r>
              <a:rPr lang="hr-HR" sz="7200" dirty="0" smtClean="0">
                <a:solidFill>
                  <a:schemeClr val="accent6">
                    <a:lumMod val="50000"/>
                  </a:schemeClr>
                </a:solidFill>
              </a:rPr>
              <a:t>)</a:t>
            </a:r>
          </a:p>
          <a:p>
            <a:r>
              <a:rPr lang="hr-HR" sz="7200" dirty="0" smtClean="0">
                <a:solidFill>
                  <a:schemeClr val="accent6">
                    <a:lumMod val="50000"/>
                  </a:schemeClr>
                </a:solidFill>
              </a:rPr>
              <a:t>Voda i hlapive tvari</a:t>
            </a:r>
          </a:p>
          <a:p>
            <a:r>
              <a:rPr lang="hr-HR" sz="7200" dirty="0" smtClean="0">
                <a:solidFill>
                  <a:schemeClr val="accent6">
                    <a:lumMod val="50000"/>
                  </a:schemeClr>
                </a:solidFill>
              </a:rPr>
              <a:t>Netopive nečistoće</a:t>
            </a:r>
          </a:p>
          <a:p>
            <a:r>
              <a:rPr lang="hr-HR" sz="7200" dirty="0" smtClean="0">
                <a:solidFill>
                  <a:schemeClr val="accent6">
                    <a:lumMod val="50000"/>
                  </a:schemeClr>
                </a:solidFill>
              </a:rPr>
              <a:t>Sastav masnih kiselina</a:t>
            </a:r>
          </a:p>
          <a:p>
            <a:r>
              <a:rPr lang="hr-HR" sz="4800" dirty="0" smtClean="0">
                <a:solidFill>
                  <a:schemeClr val="accent6">
                    <a:lumMod val="50000"/>
                  </a:schemeClr>
                </a:solidFill>
              </a:rPr>
              <a:t>Gustoća</a:t>
            </a:r>
          </a:p>
          <a:p>
            <a:r>
              <a:rPr lang="hr-HR" sz="4800" dirty="0" smtClean="0">
                <a:solidFill>
                  <a:schemeClr val="accent6">
                    <a:lumMod val="50000"/>
                  </a:schemeClr>
                </a:solidFill>
              </a:rPr>
              <a:t>Indeks refrakcije</a:t>
            </a:r>
          </a:p>
          <a:p>
            <a:r>
              <a:rPr lang="hr-HR" sz="4800" dirty="0" smtClean="0">
                <a:solidFill>
                  <a:schemeClr val="accent6">
                    <a:lumMod val="50000"/>
                  </a:schemeClr>
                </a:solidFill>
              </a:rPr>
              <a:t>Jodni broj</a:t>
            </a:r>
          </a:p>
          <a:p>
            <a:r>
              <a:rPr lang="hr-HR" sz="4800" dirty="0" smtClean="0">
                <a:solidFill>
                  <a:schemeClr val="accent6">
                    <a:lumMod val="50000"/>
                  </a:schemeClr>
                </a:solidFill>
              </a:rPr>
              <a:t>Broj </a:t>
            </a:r>
            <a:r>
              <a:rPr lang="hr-HR" sz="4800" dirty="0" err="1" smtClean="0">
                <a:solidFill>
                  <a:schemeClr val="accent6">
                    <a:lumMod val="50000"/>
                  </a:schemeClr>
                </a:solidFill>
              </a:rPr>
              <a:t>osapunjenja</a:t>
            </a:r>
            <a:endParaRPr lang="hr-HR" sz="4800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hr-HR" sz="4800" dirty="0" err="1" smtClean="0">
                <a:solidFill>
                  <a:schemeClr val="accent6">
                    <a:lumMod val="50000"/>
                  </a:schemeClr>
                </a:solidFill>
              </a:rPr>
              <a:t>Neosapunjivo</a:t>
            </a:r>
            <a:endParaRPr lang="hr-HR" sz="4800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hr-HR" sz="4800" dirty="0" smtClean="0">
                <a:solidFill>
                  <a:schemeClr val="accent6">
                    <a:lumMod val="50000"/>
                  </a:schemeClr>
                </a:solidFill>
              </a:rPr>
              <a:t>Sastav </a:t>
            </a:r>
            <a:r>
              <a:rPr lang="hr-HR" sz="4800" dirty="0" err="1" smtClean="0">
                <a:solidFill>
                  <a:schemeClr val="accent6">
                    <a:lumMod val="50000"/>
                  </a:schemeClr>
                </a:solidFill>
              </a:rPr>
              <a:t>sterola</a:t>
            </a:r>
            <a:r>
              <a:rPr lang="hr-HR" sz="24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hr-HR" sz="2400" dirty="0">
                <a:solidFill>
                  <a:schemeClr val="accent6">
                    <a:lumMod val="50000"/>
                  </a:schemeClr>
                </a:solidFill>
              </a:rPr>
            </a:br>
            <a:endParaRPr lang="hr-HR" sz="24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hr-HR" sz="6200" dirty="0">
                <a:solidFill>
                  <a:srgbClr val="FF0000"/>
                </a:solidFill>
              </a:rPr>
              <a:t>Pravilnik o jestivim uljima i mastima </a:t>
            </a:r>
            <a:r>
              <a:rPr lang="hr-HR" sz="6200" dirty="0" smtClean="0">
                <a:solidFill>
                  <a:srgbClr val="FF0000"/>
                </a:solidFill>
              </a:rPr>
              <a:t>NN 11/2019</a:t>
            </a:r>
          </a:p>
          <a:p>
            <a:pPr marL="0" indent="0">
              <a:buNone/>
            </a:pPr>
            <a:r>
              <a:rPr lang="hr-HR" sz="8000" dirty="0">
                <a:solidFill>
                  <a:srgbClr val="FF0000"/>
                </a:solidFill>
              </a:rPr>
              <a:t/>
            </a:r>
            <a:br>
              <a:rPr lang="hr-HR" sz="8000" dirty="0">
                <a:solidFill>
                  <a:srgbClr val="FF0000"/>
                </a:solidFill>
              </a:rPr>
            </a:br>
            <a:r>
              <a:rPr lang="hr-HR" sz="8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Pravilnik </a:t>
            </a:r>
            <a:r>
              <a:rPr lang="hr-HR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izmjenama </a:t>
            </a:r>
            <a:r>
              <a:rPr lang="hr-HR" sz="8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Pravilnika o </a:t>
            </a:r>
            <a:r>
              <a:rPr lang="hr-HR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jestivim uljima i mastima </a:t>
            </a:r>
            <a:r>
              <a:rPr lang="hr-HR" sz="8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NN </a:t>
            </a:r>
            <a:r>
              <a:rPr lang="hr-HR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117/2021</a:t>
            </a:r>
            <a:r>
              <a:rPr lang="hr-HR" sz="72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hr-HR" sz="72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hr-HR" sz="8000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hr-HR" sz="8000" dirty="0" smtClean="0">
                <a:solidFill>
                  <a:schemeClr val="accent6">
                    <a:lumMod val="50000"/>
                  </a:schemeClr>
                </a:solidFill>
              </a:rPr>
            </a:br>
            <a:endParaRPr lang="en-US" sz="8000" dirty="0"/>
          </a:p>
        </p:txBody>
      </p:sp>
      <p:pic>
        <p:nvPicPr>
          <p:cNvPr id="13" name="Slika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V="1">
            <a:off x="0" y="3854788"/>
            <a:ext cx="3441700" cy="2228512"/>
          </a:xfrm>
          <a:prstGeom prst="rect">
            <a:avLst/>
          </a:prstGeom>
        </p:spPr>
      </p:pic>
      <p:pic>
        <p:nvPicPr>
          <p:cNvPr id="9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213600" y="1198600"/>
            <a:ext cx="3937000" cy="2522500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024" y="322016"/>
            <a:ext cx="1286367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824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49178" y="1022140"/>
            <a:ext cx="3284561" cy="1866480"/>
          </a:xfrm>
          <a:prstGeom prst="rect">
            <a:avLst/>
          </a:prstGeom>
        </p:spPr>
      </p:pic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28209" y="1955380"/>
            <a:ext cx="3474720" cy="1165772"/>
          </a:xfrm>
        </p:spPr>
        <p:txBody>
          <a:bodyPr>
            <a:normAutofit/>
          </a:bodyPr>
          <a:lstStyle/>
          <a:p>
            <a:r>
              <a:rPr lang="hr-HR" sz="25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Zdravstvena ispravnost</a:t>
            </a:r>
          </a:p>
          <a:p>
            <a:r>
              <a:rPr lang="hr-HR" sz="2500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hr-HR" sz="2500" i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Safety</a:t>
            </a:r>
            <a:r>
              <a:rPr lang="hr-HR" sz="2500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2500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zervirano mjesto sadržaja 7"/>
          <p:cNvSpPr>
            <a:spLocks noGrp="1"/>
          </p:cNvSpPr>
          <p:nvPr>
            <p:ph sz="quarter" idx="4"/>
          </p:nvPr>
        </p:nvSpPr>
        <p:spPr>
          <a:xfrm>
            <a:off x="4089400" y="774699"/>
            <a:ext cx="7264400" cy="52197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sz="2200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hr-HR" sz="2200" dirty="0" smtClean="0">
                <a:solidFill>
                  <a:schemeClr val="accent6">
                    <a:lumMod val="50000"/>
                  </a:schemeClr>
                </a:solidFill>
              </a:rPr>
              <a:t>Mikrobiologija</a:t>
            </a:r>
          </a:p>
          <a:p>
            <a:pPr marL="0" indent="0">
              <a:buNone/>
            </a:pPr>
            <a:endParaRPr lang="hr-HR" sz="2200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hr-HR" sz="2200" dirty="0" smtClean="0">
                <a:solidFill>
                  <a:schemeClr val="accent6">
                    <a:lumMod val="50000"/>
                  </a:schemeClr>
                </a:solidFill>
              </a:rPr>
              <a:t>Teški </a:t>
            </a:r>
            <a:r>
              <a:rPr lang="hr-HR" sz="2200" dirty="0" smtClean="0">
                <a:solidFill>
                  <a:schemeClr val="accent6">
                    <a:lumMod val="50000"/>
                  </a:schemeClr>
                </a:solidFill>
              </a:rPr>
              <a:t>metali (Pb)</a:t>
            </a:r>
          </a:p>
          <a:p>
            <a:r>
              <a:rPr lang="hr-HR" sz="2200" dirty="0" smtClean="0">
                <a:solidFill>
                  <a:schemeClr val="accent6">
                    <a:lumMod val="50000"/>
                  </a:schemeClr>
                </a:solidFill>
              </a:rPr>
              <a:t>Pesticidi</a:t>
            </a:r>
          </a:p>
          <a:p>
            <a:r>
              <a:rPr lang="hr-HR" sz="2200" dirty="0" err="1">
                <a:solidFill>
                  <a:schemeClr val="accent6">
                    <a:lumMod val="50000"/>
                  </a:schemeClr>
                </a:solidFill>
              </a:rPr>
              <a:t>Dioksini</a:t>
            </a:r>
            <a:r>
              <a:rPr lang="hr-HR" sz="2200" dirty="0">
                <a:solidFill>
                  <a:schemeClr val="accent6">
                    <a:lumMod val="50000"/>
                  </a:schemeClr>
                </a:solidFill>
              </a:rPr>
              <a:t> i PCB-i</a:t>
            </a:r>
          </a:p>
          <a:p>
            <a:r>
              <a:rPr lang="hr-HR" sz="2200" b="1" dirty="0" err="1" smtClean="0">
                <a:solidFill>
                  <a:schemeClr val="accent6">
                    <a:lumMod val="50000"/>
                  </a:schemeClr>
                </a:solidFill>
              </a:rPr>
              <a:t>Policiklički</a:t>
            </a:r>
            <a:r>
              <a:rPr lang="hr-HR" sz="2200" b="1" dirty="0" smtClean="0">
                <a:solidFill>
                  <a:schemeClr val="accent6">
                    <a:lumMod val="50000"/>
                  </a:schemeClr>
                </a:solidFill>
              </a:rPr>
              <a:t> aromatski ugljikovodici (PAH)</a:t>
            </a:r>
          </a:p>
          <a:p>
            <a:pPr marL="0" indent="0">
              <a:buNone/>
            </a:pPr>
            <a:endParaRPr lang="hr-HR" b="1" dirty="0" smtClean="0"/>
          </a:p>
          <a:p>
            <a:pPr marL="0" indent="0">
              <a:buNone/>
            </a:pPr>
            <a:endParaRPr lang="hr-HR" b="1" dirty="0"/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UREDBA </a:t>
            </a:r>
            <a:r>
              <a:rPr lang="en-US" dirty="0">
                <a:solidFill>
                  <a:srgbClr val="FF0000"/>
                </a:solidFill>
              </a:rPr>
              <a:t>KOMISIJE (EZ) br. </a:t>
            </a:r>
            <a:r>
              <a:rPr lang="en-US" dirty="0" smtClean="0">
                <a:solidFill>
                  <a:srgbClr val="FF0000"/>
                </a:solidFill>
              </a:rPr>
              <a:t>1881/2006</a:t>
            </a:r>
            <a:r>
              <a:rPr lang="hr-HR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od </a:t>
            </a:r>
            <a:r>
              <a:rPr lang="en-US" dirty="0">
                <a:solidFill>
                  <a:srgbClr val="FF0000"/>
                </a:solidFill>
              </a:rPr>
              <a:t>19. </a:t>
            </a:r>
            <a:r>
              <a:rPr lang="en-US" dirty="0" err="1">
                <a:solidFill>
                  <a:srgbClr val="FF0000"/>
                </a:solidFill>
              </a:rPr>
              <a:t>prosinca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2006.</a:t>
            </a:r>
            <a:r>
              <a:rPr lang="hr-HR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o </a:t>
            </a:r>
            <a:r>
              <a:rPr lang="en-US" dirty="0" err="1">
                <a:solidFill>
                  <a:srgbClr val="FF0000"/>
                </a:solidFill>
              </a:rPr>
              <a:t>utvrđivanju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najvećih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dopuštenih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količina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određenih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kontaminanata</a:t>
            </a:r>
            <a:r>
              <a:rPr lang="en-US" dirty="0">
                <a:solidFill>
                  <a:srgbClr val="FF0000"/>
                </a:solidFill>
              </a:rPr>
              <a:t> u </a:t>
            </a:r>
            <a:r>
              <a:rPr lang="en-US" dirty="0" err="1" smtClean="0">
                <a:solidFill>
                  <a:srgbClr val="FF0000"/>
                </a:solidFill>
              </a:rPr>
              <a:t>hrani</a:t>
            </a:r>
            <a:endParaRPr lang="hr-HR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UREDBA KOMISIJE (EU) br. 835/2011 od 19. </a:t>
            </a:r>
            <a:r>
              <a:rPr lang="en-US" dirty="0" err="1">
                <a:solidFill>
                  <a:srgbClr val="FF0000"/>
                </a:solidFill>
              </a:rPr>
              <a:t>kolovoza</a:t>
            </a:r>
            <a:r>
              <a:rPr lang="en-US" dirty="0">
                <a:solidFill>
                  <a:srgbClr val="FF0000"/>
                </a:solidFill>
              </a:rPr>
              <a:t> 2011. o </a:t>
            </a:r>
            <a:r>
              <a:rPr lang="en-US" dirty="0" err="1">
                <a:solidFill>
                  <a:srgbClr val="FF0000"/>
                </a:solidFill>
              </a:rPr>
              <a:t>izmjeni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Uredbe</a:t>
            </a:r>
            <a:r>
              <a:rPr lang="en-US" dirty="0">
                <a:solidFill>
                  <a:srgbClr val="FF0000"/>
                </a:solidFill>
              </a:rPr>
              <a:t> (EZ) br. 1881/2006 u </a:t>
            </a:r>
            <a:r>
              <a:rPr lang="en-US" dirty="0" err="1">
                <a:solidFill>
                  <a:srgbClr val="FF0000"/>
                </a:solidFill>
              </a:rPr>
              <a:t>pogledu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najvećih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dopuštenih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količina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za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policikličke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aromatske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ugljikovodike</a:t>
            </a:r>
            <a:r>
              <a:rPr lang="en-US" dirty="0">
                <a:solidFill>
                  <a:srgbClr val="FF0000"/>
                </a:solidFill>
              </a:rPr>
              <a:t> u </a:t>
            </a:r>
            <a:r>
              <a:rPr lang="en-US" dirty="0" err="1" smtClean="0">
                <a:solidFill>
                  <a:srgbClr val="FF0000"/>
                </a:solidFill>
              </a:rPr>
              <a:t>hrani</a:t>
            </a:r>
            <a:endParaRPr lang="hr-HR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 err="1">
                <a:solidFill>
                  <a:srgbClr val="FF0000"/>
                </a:solidFill>
              </a:rPr>
              <a:t>Uredba</a:t>
            </a:r>
            <a:r>
              <a:rPr lang="en-US" dirty="0">
                <a:solidFill>
                  <a:srgbClr val="FF0000"/>
                </a:solidFill>
              </a:rPr>
              <a:t> (EZ) br. 396/2005 </a:t>
            </a:r>
            <a:r>
              <a:rPr lang="en-US" dirty="0" err="1">
                <a:solidFill>
                  <a:srgbClr val="FF0000"/>
                </a:solidFill>
              </a:rPr>
              <a:t>Europskog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parlamenta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Vijeća</a:t>
            </a:r>
            <a:r>
              <a:rPr lang="en-US" dirty="0">
                <a:solidFill>
                  <a:srgbClr val="FF0000"/>
                </a:solidFill>
              </a:rPr>
              <a:t> od 23. </a:t>
            </a:r>
            <a:r>
              <a:rPr lang="en-US" dirty="0" err="1">
                <a:solidFill>
                  <a:srgbClr val="FF0000"/>
                </a:solidFill>
              </a:rPr>
              <a:t>veljače</a:t>
            </a:r>
            <a:r>
              <a:rPr lang="en-US" dirty="0">
                <a:solidFill>
                  <a:srgbClr val="FF0000"/>
                </a:solidFill>
              </a:rPr>
              <a:t> 2005. o </a:t>
            </a:r>
            <a:r>
              <a:rPr lang="en-US" dirty="0" err="1">
                <a:solidFill>
                  <a:srgbClr val="FF0000"/>
                </a:solidFill>
              </a:rPr>
              <a:t>maksimalnim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razinama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ostataka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pesticida</a:t>
            </a:r>
            <a:r>
              <a:rPr lang="en-US" dirty="0">
                <a:solidFill>
                  <a:srgbClr val="FF0000"/>
                </a:solidFill>
              </a:rPr>
              <a:t> u </a:t>
            </a:r>
            <a:r>
              <a:rPr lang="en-US" dirty="0" err="1">
                <a:solidFill>
                  <a:srgbClr val="FF0000"/>
                </a:solidFill>
              </a:rPr>
              <a:t>ili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hrani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hrani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za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životinje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biljnog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životinjskog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podrijetla</a:t>
            </a:r>
            <a:endParaRPr lang="hr-HR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024" y="322016"/>
            <a:ext cx="1286367" cy="1286367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11600"/>
            <a:ext cx="3454400" cy="218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837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3842184" y="800101"/>
            <a:ext cx="7308415" cy="4724399"/>
          </a:xfrm>
          <a:prstGeom prst="rect">
            <a:avLst/>
          </a:prstGeom>
          <a:blipFill>
            <a:blip r:embed="rId3">
              <a:lum bright="70000" contrast="-70000"/>
            </a:blip>
            <a:tile tx="0" ty="0" sx="100000" sy="100000" flip="none" algn="tl"/>
          </a:blipFill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52919" y="1646483"/>
            <a:ext cx="2947482" cy="3662117"/>
          </a:xfrm>
        </p:spPr>
        <p:txBody>
          <a:bodyPr>
            <a:normAutofit/>
          </a:bodyPr>
          <a:lstStyle/>
          <a:p>
            <a:r>
              <a:rPr lang="hr-HR" sz="25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POLICIKLIČKI AROMATSKI UGLJIKOVODICI PAH, </a:t>
            </a:r>
            <a:r>
              <a:rPr lang="hr-HR" sz="2500" b="1" i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</a:t>
            </a:r>
            <a:r>
              <a:rPr lang="hr-HR" sz="25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hr-HR" sz="2500" b="1" i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polycyclic</a:t>
            </a:r>
            <a:r>
              <a:rPr lang="hr-HR" sz="25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2500" b="1" i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aromatic</a:t>
            </a:r>
            <a:r>
              <a:rPr lang="hr-HR" sz="25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2500" b="1" i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hydrocarbons</a:t>
            </a:r>
            <a:endParaRPr lang="en-US" sz="25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919" y="360116"/>
            <a:ext cx="1286367" cy="1286367"/>
          </a:xfrm>
          <a:prstGeom prst="rect">
            <a:avLst/>
          </a:prstGeom>
        </p:spPr>
      </p:pic>
      <p:sp>
        <p:nvSpPr>
          <p:cNvPr id="8" name="TekstniOkvir 7"/>
          <p:cNvSpPr txBox="1"/>
          <p:nvPr/>
        </p:nvSpPr>
        <p:spPr>
          <a:xfrm>
            <a:off x="3842184" y="990600"/>
            <a:ext cx="683851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smtClean="0">
                <a:solidFill>
                  <a:schemeClr val="accent6">
                    <a:lumMod val="50000"/>
                  </a:schemeClr>
                </a:solidFill>
              </a:rPr>
              <a:t>&gt; 100 spojeva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smtClean="0">
                <a:solidFill>
                  <a:schemeClr val="accent6">
                    <a:lumMod val="50000"/>
                  </a:schemeClr>
                </a:solidFill>
              </a:rPr>
              <a:t>Karakteristični po kondenziranim benzenskim prstenima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err="1" smtClean="0">
                <a:solidFill>
                  <a:schemeClr val="accent6">
                    <a:lumMod val="50000"/>
                  </a:schemeClr>
                </a:solidFill>
              </a:rPr>
              <a:t>Mutageni</a:t>
            </a:r>
            <a:r>
              <a:rPr lang="hr-HR" dirty="0" smtClean="0">
                <a:solidFill>
                  <a:schemeClr val="accent6">
                    <a:lumMod val="50000"/>
                  </a:schemeClr>
                </a:solidFill>
              </a:rPr>
              <a:t> i kancerogeni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smtClean="0">
                <a:solidFill>
                  <a:schemeClr val="accent6">
                    <a:lumMod val="50000"/>
                  </a:schemeClr>
                </a:solidFill>
              </a:rPr>
              <a:t>Niži (</a:t>
            </a:r>
            <a:r>
              <a:rPr lang="hr-HR" dirty="0" err="1" smtClean="0">
                <a:solidFill>
                  <a:schemeClr val="accent6">
                    <a:lumMod val="50000"/>
                  </a:schemeClr>
                </a:solidFill>
              </a:rPr>
              <a:t>light</a:t>
            </a:r>
            <a:r>
              <a:rPr lang="hr-HR" dirty="0" smtClean="0">
                <a:solidFill>
                  <a:schemeClr val="accent6">
                    <a:lumMod val="50000"/>
                  </a:schemeClr>
                </a:solidFill>
              </a:rPr>
              <a:t>) PAH – 2-4 arom. prstena - manje toksični i nestabilniji</a:t>
            </a:r>
          </a:p>
          <a:p>
            <a:endParaRPr lang="hr-HR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smtClean="0">
                <a:solidFill>
                  <a:schemeClr val="accent6">
                    <a:lumMod val="50000"/>
                  </a:schemeClr>
                </a:solidFill>
              </a:rPr>
              <a:t>Viši (</a:t>
            </a:r>
            <a:r>
              <a:rPr lang="hr-HR" dirty="0" err="1" smtClean="0">
                <a:solidFill>
                  <a:schemeClr val="accent6">
                    <a:lumMod val="50000"/>
                  </a:schemeClr>
                </a:solidFill>
              </a:rPr>
              <a:t>high</a:t>
            </a:r>
            <a:r>
              <a:rPr lang="hr-HR" dirty="0" smtClean="0">
                <a:solidFill>
                  <a:schemeClr val="accent6">
                    <a:lumMod val="50000"/>
                  </a:schemeClr>
                </a:solidFill>
              </a:rPr>
              <a:t>) PAH – 5 ili više </a:t>
            </a:r>
            <a:r>
              <a:rPr lang="hr-HR" dirty="0" err="1" smtClean="0">
                <a:solidFill>
                  <a:schemeClr val="accent6">
                    <a:lumMod val="50000"/>
                  </a:schemeClr>
                </a:solidFill>
              </a:rPr>
              <a:t>prstenova</a:t>
            </a:r>
            <a:r>
              <a:rPr lang="hr-HR" dirty="0" smtClean="0">
                <a:solidFill>
                  <a:schemeClr val="accent6">
                    <a:lumMod val="50000"/>
                  </a:schemeClr>
                </a:solidFill>
              </a:rPr>
              <a:t> – stabilniji i toksičniji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err="1">
                <a:solidFill>
                  <a:schemeClr val="accent6">
                    <a:lumMod val="50000"/>
                  </a:schemeClr>
                </a:solidFill>
              </a:rPr>
              <a:t>Lipofilne</a:t>
            </a:r>
            <a:r>
              <a:rPr lang="hr-HR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hr-HR" dirty="0" smtClean="0">
                <a:solidFill>
                  <a:schemeClr val="accent6">
                    <a:lumMod val="50000"/>
                  </a:schemeClr>
                </a:solidFill>
              </a:rPr>
              <a:t>prirode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>
                <a:solidFill>
                  <a:schemeClr val="accent6">
                    <a:lumMod val="50000"/>
                  </a:schemeClr>
                </a:solidFill>
              </a:rPr>
              <a:t>Izvori: </a:t>
            </a:r>
            <a:r>
              <a:rPr lang="hr-HR" b="1" dirty="0" smtClean="0">
                <a:solidFill>
                  <a:schemeClr val="accent6">
                    <a:lumMod val="50000"/>
                  </a:schemeClr>
                </a:solidFill>
              </a:rPr>
              <a:t>prženje </a:t>
            </a:r>
          </a:p>
          <a:p>
            <a:pPr lvl="2"/>
            <a:r>
              <a:rPr lang="hr-HR" b="1" dirty="0" smtClean="0">
                <a:solidFill>
                  <a:schemeClr val="accent6">
                    <a:lumMod val="50000"/>
                  </a:schemeClr>
                </a:solidFill>
              </a:rPr>
              <a:t>sušenje </a:t>
            </a:r>
          </a:p>
          <a:p>
            <a:pPr lvl="2"/>
            <a:r>
              <a:rPr lang="hr-HR" dirty="0" smtClean="0">
                <a:solidFill>
                  <a:schemeClr val="accent6">
                    <a:lumMod val="50000"/>
                  </a:schemeClr>
                </a:solidFill>
              </a:rPr>
              <a:t>atmosferski </a:t>
            </a:r>
            <a:r>
              <a:rPr lang="hr-HR" dirty="0">
                <a:solidFill>
                  <a:schemeClr val="accent6">
                    <a:lumMod val="50000"/>
                  </a:schemeClr>
                </a:solidFill>
              </a:rPr>
              <a:t>utjecaj </a:t>
            </a:r>
          </a:p>
          <a:p>
            <a:pPr lvl="2"/>
            <a:r>
              <a:rPr lang="hr-HR" dirty="0" smtClean="0">
                <a:solidFill>
                  <a:schemeClr val="accent6">
                    <a:lumMod val="50000"/>
                  </a:schemeClr>
                </a:solidFill>
              </a:rPr>
              <a:t>apsorpcija </a:t>
            </a:r>
            <a:r>
              <a:rPr lang="hr-HR" dirty="0">
                <a:solidFill>
                  <a:schemeClr val="accent6">
                    <a:lumMod val="50000"/>
                  </a:schemeClr>
                </a:solidFill>
              </a:rPr>
              <a:t>iz </a:t>
            </a:r>
            <a:r>
              <a:rPr lang="hr-HR" dirty="0" smtClean="0">
                <a:solidFill>
                  <a:schemeClr val="accent6">
                    <a:lumMod val="50000"/>
                  </a:schemeClr>
                </a:solidFill>
              </a:rPr>
              <a:t>tla</a:t>
            </a:r>
          </a:p>
          <a:p>
            <a:pPr lvl="2"/>
            <a:endParaRPr lang="hr-HR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smtClean="0">
                <a:solidFill>
                  <a:schemeClr val="accent6">
                    <a:lumMod val="50000"/>
                  </a:schemeClr>
                </a:solidFill>
              </a:rPr>
              <a:t>Hrana: biljna ulja</a:t>
            </a:r>
          </a:p>
          <a:p>
            <a:r>
              <a:rPr lang="hr-HR" dirty="0">
                <a:solidFill>
                  <a:schemeClr val="accent6">
                    <a:lumMod val="50000"/>
                  </a:schemeClr>
                </a:solidFill>
              </a:rPr>
              <a:t>	</a:t>
            </a:r>
            <a:r>
              <a:rPr lang="hr-HR" dirty="0" smtClean="0">
                <a:solidFill>
                  <a:schemeClr val="accent6">
                    <a:lumMod val="50000"/>
                  </a:schemeClr>
                </a:solidFill>
              </a:rPr>
              <a:t>	dimljeno meso i proizvodi</a:t>
            </a:r>
          </a:p>
          <a:p>
            <a:r>
              <a:rPr lang="hr-HR" dirty="0" smtClean="0">
                <a:solidFill>
                  <a:schemeClr val="accent6">
                    <a:lumMod val="50000"/>
                  </a:schemeClr>
                </a:solidFill>
              </a:rPr>
              <a:t>		dimljena riba i proizvodi</a:t>
            </a:r>
          </a:p>
          <a:p>
            <a:r>
              <a:rPr lang="hr-HR" dirty="0" smtClean="0">
                <a:solidFill>
                  <a:schemeClr val="accent6">
                    <a:lumMod val="50000"/>
                  </a:schemeClr>
                </a:solidFill>
              </a:rPr>
              <a:t>		kakao i proizvodi od kakaa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808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3943784" y="1003299"/>
            <a:ext cx="7308415" cy="4724399"/>
          </a:xfrm>
          <a:prstGeom prst="rect">
            <a:avLst/>
          </a:prstGeom>
          <a:blipFill>
            <a:blip r:embed="rId3">
              <a:lum bright="70000" contrast="-70000"/>
            </a:blip>
            <a:tile tx="0" ty="0" sx="100000" sy="100000" flip="none" algn="tl"/>
          </a:blipFill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919" y="360116"/>
            <a:ext cx="1286367" cy="1286367"/>
          </a:xfrm>
          <a:prstGeom prst="rect">
            <a:avLst/>
          </a:prstGeom>
        </p:spPr>
      </p:pic>
      <p:sp>
        <p:nvSpPr>
          <p:cNvPr id="3" name="Pravokutnik 2"/>
          <p:cNvSpPr/>
          <p:nvPr/>
        </p:nvSpPr>
        <p:spPr>
          <a:xfrm>
            <a:off x="3737190" y="1380339"/>
            <a:ext cx="7721601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Glavni predstavnik </a:t>
            </a:r>
            <a:r>
              <a:rPr lang="hr-HR" dirty="0" err="1"/>
              <a:t>benzo</a:t>
            </a:r>
            <a:r>
              <a:rPr lang="hr-HR" dirty="0"/>
              <a:t>(a)piren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smtClean="0"/>
              <a:t>Spada </a:t>
            </a:r>
            <a:r>
              <a:rPr lang="hr-HR" dirty="0"/>
              <a:t>u skupinu 1 prema IARC klasifikaciji toksičnosti (kancerogen za čovjeka)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Ostali se </a:t>
            </a:r>
            <a:r>
              <a:rPr lang="hr-HR" dirty="0" smtClean="0"/>
              <a:t>svrstavaju </a:t>
            </a:r>
            <a:r>
              <a:rPr lang="hr-HR" dirty="0"/>
              <a:t>u 2A skupinu (vjerojatno kancerogeni za čovjeka), 2B (moguće kancerogeni za čovjeka) ili 3 (nije klasificiran prema kancerogenosti za čovjeka</a:t>
            </a:r>
            <a:r>
              <a:rPr lang="hr-HR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UREDBA KOMISIJE (EU) br. </a:t>
            </a:r>
            <a:r>
              <a:rPr lang="en-US" dirty="0" smtClean="0"/>
              <a:t>835/2011</a:t>
            </a:r>
            <a:r>
              <a:rPr lang="hr-HR" dirty="0" smtClean="0"/>
              <a:t> – najveće dopuštene količine PAH-ova u uljima i mastima: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r-HR" dirty="0" err="1" smtClean="0"/>
              <a:t>Benzo</a:t>
            </a:r>
            <a:r>
              <a:rPr lang="hr-HR" dirty="0" smtClean="0"/>
              <a:t>(a)piren </a:t>
            </a:r>
          </a:p>
          <a:p>
            <a:pPr lvl="1"/>
            <a:r>
              <a:rPr lang="hr-HR" b="1" dirty="0"/>
              <a:t>	</a:t>
            </a:r>
            <a:r>
              <a:rPr lang="hr-HR" b="1" dirty="0" smtClean="0"/>
              <a:t>NDK 2,0 </a:t>
            </a: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hr-HR" b="1" dirty="0"/>
              <a:t>g/kg </a:t>
            </a:r>
            <a:endParaRPr lang="hr-HR" b="1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r-HR" dirty="0"/>
              <a:t>Zbroj </a:t>
            </a:r>
            <a:r>
              <a:rPr lang="hr-HR" dirty="0" err="1"/>
              <a:t>benzo</a:t>
            </a:r>
            <a:r>
              <a:rPr lang="hr-HR" dirty="0"/>
              <a:t>(a)pirena, </a:t>
            </a:r>
            <a:r>
              <a:rPr lang="hr-HR" dirty="0" err="1"/>
              <a:t>benz</a:t>
            </a:r>
            <a:r>
              <a:rPr lang="hr-HR" dirty="0"/>
              <a:t>(a)antracena, </a:t>
            </a:r>
            <a:r>
              <a:rPr lang="hr-HR" dirty="0" err="1"/>
              <a:t>benzo</a:t>
            </a:r>
            <a:r>
              <a:rPr lang="hr-HR" dirty="0"/>
              <a:t>(b)</a:t>
            </a:r>
            <a:r>
              <a:rPr lang="hr-HR" dirty="0" err="1"/>
              <a:t>fluorantena</a:t>
            </a:r>
            <a:r>
              <a:rPr lang="hr-HR" dirty="0"/>
              <a:t> i </a:t>
            </a:r>
            <a:r>
              <a:rPr lang="hr-HR" dirty="0" err="1"/>
              <a:t>krizena</a:t>
            </a:r>
            <a:r>
              <a:rPr lang="hr-HR" dirty="0"/>
              <a:t>	</a:t>
            </a:r>
            <a:r>
              <a:rPr lang="hr-HR" b="1" dirty="0" smtClean="0"/>
              <a:t>NDK 10,0 </a:t>
            </a: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hr-HR" b="1" dirty="0"/>
              <a:t>g/kg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hr-HR" dirty="0" smtClean="0"/>
          </a:p>
          <a:p>
            <a:r>
              <a:rPr lang="hr-HR" dirty="0"/>
              <a:t>	</a:t>
            </a:r>
          </a:p>
        </p:txBody>
      </p:sp>
      <p:sp>
        <p:nvSpPr>
          <p:cNvPr id="7" name="Naslov 1"/>
          <p:cNvSpPr>
            <a:spLocks noGrp="1"/>
          </p:cNvSpPr>
          <p:nvPr>
            <p:ph type="title"/>
          </p:nvPr>
        </p:nvSpPr>
        <p:spPr>
          <a:xfrm>
            <a:off x="252413" y="1646238"/>
            <a:ext cx="2947987" cy="3662362"/>
          </a:xfrm>
        </p:spPr>
        <p:txBody>
          <a:bodyPr>
            <a:normAutofit/>
          </a:bodyPr>
          <a:lstStyle/>
          <a:p>
            <a:r>
              <a:rPr lang="hr-HR" sz="25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POLICIKLIČKI AROMATSKI UGLJIKOVODICI PAH, </a:t>
            </a:r>
            <a:r>
              <a:rPr lang="hr-HR" sz="2500" b="1" i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</a:t>
            </a:r>
            <a:r>
              <a:rPr lang="hr-HR" sz="25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hr-HR" sz="2500" b="1" i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polycyclic</a:t>
            </a:r>
            <a:r>
              <a:rPr lang="hr-HR" sz="25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2500" b="1" i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aromatic</a:t>
            </a:r>
            <a:r>
              <a:rPr lang="hr-HR" sz="25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2500" b="1" i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hydrocarbons</a:t>
            </a:r>
            <a:endParaRPr lang="en-US" sz="25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80871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959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061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645" y="4007400"/>
            <a:ext cx="4553027" cy="2703365"/>
          </a:xfrm>
          <a:prstGeom prst="rect">
            <a:avLst/>
          </a:prstGeom>
          <a:effectLst/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505" y="422504"/>
            <a:ext cx="5417646" cy="3367726"/>
          </a:xfrm>
          <a:prstGeom prst="rect">
            <a:avLst/>
          </a:prstGeom>
        </p:spPr>
      </p:pic>
      <p:sp>
        <p:nvSpPr>
          <p:cNvPr id="8" name="TekstniOkvir 7"/>
          <p:cNvSpPr txBox="1"/>
          <p:nvPr/>
        </p:nvSpPr>
        <p:spPr>
          <a:xfrm>
            <a:off x="1770675" y="3190065"/>
            <a:ext cx="2757930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hr-HR" sz="2000" b="1" dirty="0" smtClean="0">
                <a:solidFill>
                  <a:schemeClr val="accent6">
                    <a:lumMod val="75000"/>
                  </a:schemeClr>
                </a:solidFill>
              </a:rPr>
              <a:t>Više od 100 uzoraka</a:t>
            </a:r>
          </a:p>
        </p:txBody>
      </p:sp>
      <p:sp>
        <p:nvSpPr>
          <p:cNvPr id="10" name="TekstniOkvir 9"/>
          <p:cNvSpPr txBox="1"/>
          <p:nvPr/>
        </p:nvSpPr>
        <p:spPr>
          <a:xfrm>
            <a:off x="8517654" y="5159027"/>
            <a:ext cx="2088006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hr-HR" sz="2000" b="1" dirty="0" smtClean="0">
                <a:solidFill>
                  <a:schemeClr val="accent6">
                    <a:lumMod val="75000"/>
                  </a:schemeClr>
                </a:solidFill>
              </a:rPr>
              <a:t>16 PAH spojeva</a:t>
            </a:r>
            <a:endParaRPr lang="en-US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4" name="Slika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211" y="1038387"/>
            <a:ext cx="4659883" cy="2534672"/>
          </a:xfrm>
          <a:prstGeom prst="rect">
            <a:avLst/>
          </a:prstGeom>
        </p:spPr>
      </p:pic>
      <p:sp>
        <p:nvSpPr>
          <p:cNvPr id="11" name="TekstniOkvir 10"/>
          <p:cNvSpPr txBox="1"/>
          <p:nvPr/>
        </p:nvSpPr>
        <p:spPr>
          <a:xfrm rot="21116197">
            <a:off x="9043257" y="1874835"/>
            <a:ext cx="1722976" cy="86177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500" b="1" dirty="0" smtClean="0">
                <a:solidFill>
                  <a:schemeClr val="accent6">
                    <a:lumMod val="75000"/>
                  </a:schemeClr>
                </a:solidFill>
              </a:rPr>
              <a:t>2019.</a:t>
            </a:r>
          </a:p>
          <a:p>
            <a:pPr algn="ctr"/>
            <a:r>
              <a:rPr lang="hr-HR" sz="2500" b="1" dirty="0" smtClean="0">
                <a:solidFill>
                  <a:schemeClr val="accent6">
                    <a:lumMod val="75000"/>
                  </a:schemeClr>
                </a:solidFill>
              </a:rPr>
              <a:t>2021.</a:t>
            </a:r>
            <a:endParaRPr lang="en-US" sz="25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940" y="395203"/>
            <a:ext cx="1292464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87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EKSTRAKCIJA HEKSANOM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235" y="1840886"/>
            <a:ext cx="2375312" cy="3167083"/>
          </a:xfrm>
        </p:spPr>
      </p:pic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662" y="758741"/>
            <a:ext cx="2347881" cy="3130507"/>
          </a:xfr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377" y="3060192"/>
            <a:ext cx="2460615" cy="3279648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386" y="371800"/>
            <a:ext cx="1292464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179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kvir">
  <a:themeElements>
    <a:clrScheme name="Fram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39D77354-939E-4A26-AE51-B3F9618B14B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TM03457475[[fn=Okvir]]</Template>
  <TotalTime>1962</TotalTime>
  <Words>414</Words>
  <Application>Microsoft Office PowerPoint</Application>
  <PresentationFormat>Široki zaslon</PresentationFormat>
  <Paragraphs>191</Paragraphs>
  <Slides>17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17</vt:i4>
      </vt:variant>
    </vt:vector>
  </HeadingPairs>
  <TitlesOfParts>
    <vt:vector size="23" baseType="lpstr">
      <vt:lpstr>Arial</vt:lpstr>
      <vt:lpstr>Calibri</vt:lpstr>
      <vt:lpstr>Corbel</vt:lpstr>
      <vt:lpstr>Times New Roman</vt:lpstr>
      <vt:lpstr>Wingdings 2</vt:lpstr>
      <vt:lpstr>Okvir</vt:lpstr>
      <vt:lpstr> IZAZOVI U PROIZVODNJI BUČINOG ULJA  Safety vs Quality</vt:lpstr>
      <vt:lpstr>PowerPointova prezentacija</vt:lpstr>
      <vt:lpstr>PowerPointova prezentacija</vt:lpstr>
      <vt:lpstr>PowerPointova prezentacija</vt:lpstr>
      <vt:lpstr>POLICIKLIČKI AROMATSKI UGLJIKOVODICI PAH, eng. polycyclic aromatic hydrocarbons</vt:lpstr>
      <vt:lpstr>POLICIKLIČKI AROMATSKI UGLJIKOVODICI PAH, eng. polycyclic aromatic hydrocarbons</vt:lpstr>
      <vt:lpstr>PowerPointova prezentacija</vt:lpstr>
      <vt:lpstr>PowerPointova prezentacija</vt:lpstr>
      <vt:lpstr>EKSTRAKCIJA HEKSANOM</vt:lpstr>
      <vt:lpstr>KONCENTRIRANJE </vt:lpstr>
      <vt:lpstr>PROČIŠĆAVANJE EKSTRAKTA ADSORPCIJSKOM KOLONSKOM KROMATOGRAFIJOM </vt:lpstr>
      <vt:lpstr>GC-MS/MS</vt:lpstr>
      <vt:lpstr>Zastupljenost bučinih ulja prema zemlji podrijetla</vt:lpstr>
      <vt:lpstr>REZULTATI</vt:lpstr>
      <vt:lpstr>UREDBA (EZ) 835/2011</vt:lpstr>
      <vt:lpstr>PowerPointova prezentacija</vt:lpstr>
      <vt:lpstr>PowerPointova prezentacija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IZAZOVI U PROIZVODNJI BUČINOG ULJA  Safety vs Quality</dc:title>
  <dc:creator>Nenad Martinec</dc:creator>
  <cp:lastModifiedBy>Nenad Martinec</cp:lastModifiedBy>
  <cp:revision>67</cp:revision>
  <dcterms:created xsi:type="dcterms:W3CDTF">2022-01-20T07:56:56Z</dcterms:created>
  <dcterms:modified xsi:type="dcterms:W3CDTF">2022-02-17T10:04:43Z</dcterms:modified>
</cp:coreProperties>
</file>